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88" r:id="rId22"/>
    <p:sldId id="289" r:id="rId23"/>
    <p:sldId id="279" r:id="rId24"/>
    <p:sldId id="281" r:id="rId25"/>
    <p:sldId id="282" r:id="rId26"/>
    <p:sldId id="283" r:id="rId27"/>
    <p:sldId id="284" r:id="rId28"/>
    <p:sldId id="285" r:id="rId29"/>
    <p:sldId id="28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2AA536-F31C-49D3-B131-4B7AACA2560B}" type="datetimeFigureOut">
              <a:rPr lang="ru-RU" smtClean="0"/>
              <a:t>27.09.2018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ED4730-A0FC-4979-A436-92C48D59C7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809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3B8D35-1E70-4AAF-B81E-3A2E565C494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790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27.09.2018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67284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27.09.2018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963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27.09.2018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120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27.09.2018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03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27.09.2018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1436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27.09.2018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852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27.09.2018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042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27.09.2018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807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27.09.2018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59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27.09.2018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312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27.09.2018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358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27.09.2018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8603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600" b="1" dirty="0">
                <a:solidFill>
                  <a:srgbClr val="FF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Monotype Corsiva" pitchFamily="66" charset="0"/>
              </a:rPr>
              <a:t>ТОС «</a:t>
            </a:r>
            <a:r>
              <a:rPr lang="ru-RU" sz="2600" b="1" dirty="0" err="1">
                <a:solidFill>
                  <a:srgbClr val="FF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Monotype Corsiva" pitchFamily="66" charset="0"/>
              </a:rPr>
              <a:t>Хонхоло</a:t>
            </a:r>
            <a:r>
              <a:rPr lang="ru-RU" sz="2600" b="1" dirty="0">
                <a:solidFill>
                  <a:srgbClr val="FF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Monotype Corsiva" pitchFamily="66" charset="0"/>
              </a:rPr>
              <a:t>» </a:t>
            </a:r>
            <a:br>
              <a:rPr lang="ru-RU" sz="2600" b="1" dirty="0">
                <a:solidFill>
                  <a:srgbClr val="FF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600" b="1" dirty="0">
                <a:solidFill>
                  <a:srgbClr val="FF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Monotype Corsiva" pitchFamily="66" charset="0"/>
              </a:rPr>
              <a:t>МО-СП «</a:t>
            </a:r>
            <a:r>
              <a:rPr lang="ru-RU" sz="2600" b="1" dirty="0" err="1">
                <a:solidFill>
                  <a:srgbClr val="FF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Monotype Corsiva" pitchFamily="66" charset="0"/>
              </a:rPr>
              <a:t>Хонхолойское</a:t>
            </a:r>
            <a:r>
              <a:rPr lang="ru-RU" sz="2600" b="1" dirty="0">
                <a:solidFill>
                  <a:srgbClr val="FF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Monotype Corsiva" pitchFamily="66" charset="0"/>
              </a:rPr>
              <a:t>» </a:t>
            </a:r>
            <a:br>
              <a:rPr lang="ru-RU" sz="2600" b="1" dirty="0">
                <a:solidFill>
                  <a:srgbClr val="FF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600" b="1" dirty="0" err="1">
                <a:solidFill>
                  <a:srgbClr val="FF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Monotype Corsiva" pitchFamily="66" charset="0"/>
              </a:rPr>
              <a:t>Бичурского</a:t>
            </a:r>
            <a:r>
              <a:rPr lang="ru-RU" sz="2600" b="1" dirty="0">
                <a:solidFill>
                  <a:srgbClr val="FF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Monotype Corsiva" pitchFamily="66" charset="0"/>
              </a:rPr>
              <a:t> района </a:t>
            </a:r>
            <a:endParaRPr lang="ru-RU" dirty="0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/>
          </a:blip>
          <a:stretch/>
        </p:blipFill>
        <p:spPr>
          <a:xfrm>
            <a:off x="1437478" y="1600200"/>
            <a:ext cx="6269043" cy="4708525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0196237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err="1" smtClean="0"/>
              <a:t>Тосовцы</a:t>
            </a:r>
            <a:r>
              <a:rPr lang="ru-RU" sz="2000" dirty="0" smtClean="0"/>
              <a:t> принимали участие в организации праздника «Золотой осени» В ДОУ.</a:t>
            </a:r>
            <a:br>
              <a:rPr lang="ru-RU" sz="2000" dirty="0" smtClean="0"/>
            </a:br>
            <a:r>
              <a:rPr lang="ru-RU" sz="2000" dirty="0" smtClean="0"/>
              <a:t>Вместе с воспитателем организовали поход до </a:t>
            </a:r>
            <a:r>
              <a:rPr lang="ru-RU" sz="2000" dirty="0" err="1" smtClean="0"/>
              <a:t>Субарги</a:t>
            </a:r>
            <a:r>
              <a:rPr lang="ru-RU" sz="2000" dirty="0"/>
              <a:t> </a:t>
            </a:r>
            <a:r>
              <a:rPr lang="ru-RU" sz="2000" dirty="0" smtClean="0"/>
              <a:t>ко дню защиты детей.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31" y="1412776"/>
            <a:ext cx="4035829" cy="2269375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556792"/>
            <a:ext cx="4035829" cy="2269375"/>
          </a:xfrm>
        </p:spPr>
      </p:pic>
      <p:pic>
        <p:nvPicPr>
          <p:cNvPr id="1026" name="Picture 2" descr="C:\Users\настя\Desktop\Новая папка\20170623_1009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581128"/>
            <a:ext cx="3145536" cy="1769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астя\Desktop\Новая папка\20170623_1007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90988" y="-5337174"/>
            <a:ext cx="3564000" cy="200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астя\Desktop\Новая папка\20170623_10075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03694"/>
            <a:ext cx="4392488" cy="247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9765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любимые праздники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" y="1412776"/>
            <a:ext cx="3384000" cy="19035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196752"/>
            <a:ext cx="4038600" cy="3028950"/>
          </a:xfrm>
        </p:spPr>
      </p:pic>
      <p:pic>
        <p:nvPicPr>
          <p:cNvPr id="2050" name="Picture 2" descr="C:\Users\настя\Desktop\Новая папка\IMG-bf70694cb968bf78241b84c0bbe16e2e-V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73224"/>
            <a:ext cx="3672408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стя\Desktop\Новая папка\IMG-68d5eeaf1a631e5bdb5be4bfc0131a9c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881478"/>
            <a:ext cx="223224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224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kern="0" dirty="0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Мероприятия, проведенные по договорам социального партнерства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lvl="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Font typeface="Wingdings" pitchFamily="2" charset="2"/>
              <a:buChar char="ü"/>
            </a:pPr>
            <a:r>
              <a:rPr lang="ru-RU" sz="18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Инструктаж по противопожарной безопасности</a:t>
            </a:r>
          </a:p>
          <a:p>
            <a:pPr lvl="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Font typeface="Wingdings" pitchFamily="2" charset="2"/>
              <a:buChar char="ü"/>
            </a:pPr>
            <a:r>
              <a:rPr lang="ru-RU" sz="18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Установка системы оповещения при пожарах</a:t>
            </a:r>
          </a:p>
          <a:p>
            <a:pPr lvl="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Font typeface="Wingdings" pitchFamily="2" charset="2"/>
              <a:buChar char="ü"/>
            </a:pPr>
            <a:r>
              <a:rPr lang="ru-RU" sz="18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День Защитника Отечества</a:t>
            </a:r>
          </a:p>
          <a:p>
            <a:pPr lvl="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Font typeface="Wingdings" pitchFamily="2" charset="2"/>
              <a:buChar char="ü"/>
            </a:pPr>
            <a:r>
              <a:rPr lang="ru-RU" sz="18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Весенний женский </a:t>
            </a:r>
            <a:r>
              <a:rPr lang="ru-RU" sz="1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день</a:t>
            </a:r>
            <a:endParaRPr lang="ru-RU" sz="18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</a:endParaRPr>
          </a:p>
          <a:p>
            <a:pPr lvl="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Font typeface="Wingdings" pitchFamily="2" charset="2"/>
              <a:buChar char="ü"/>
            </a:pPr>
            <a:r>
              <a:rPr lang="ru-RU" sz="18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Подворный обход улиц на территории ТОС, проверка наличия противопожарного инвентаря, состояние электрической проводки, печного отопления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422910" indent="-28575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18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День урожая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0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День пожилого человека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0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День матери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0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Новогодний бал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0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Ремонт и покраска детской площадки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0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Профилактические беседы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0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Проведение сходов,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0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рассмотрение жалоб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0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Помощь в организации выпаса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0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скота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0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Закуп краски, гвоздей в ИП </a:t>
            </a:r>
            <a:r>
              <a:rPr lang="ru-RU" sz="20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«Бадмаева С.Ц.»</a:t>
            </a:r>
            <a:endParaRPr lang="ru-RU" sz="20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</a:endParaRP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0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День Победы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0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Праздник </a:t>
            </a:r>
            <a:r>
              <a:rPr lang="ru-RU" sz="20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село (</a:t>
            </a:r>
            <a:r>
              <a:rPr lang="ru-RU" sz="2000" b="1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Обоо</a:t>
            </a:r>
            <a:r>
              <a:rPr lang="ru-RU" sz="20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)</a:t>
            </a:r>
            <a:endParaRPr lang="ru-RU" sz="20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6316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0" kern="0" dirty="0">
                <a:ln>
                  <a:noFill/>
                </a:ln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Мероприятия, проведенные по договорам социального партнерства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 год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40768"/>
            <a:ext cx="3456384" cy="2592288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340769"/>
            <a:ext cx="3609727" cy="2592288"/>
          </a:xfrm>
        </p:spPr>
      </p:pic>
      <p:pic>
        <p:nvPicPr>
          <p:cNvPr id="1027" name="Picture 3" descr="G:\Новая папка\IMG-9664b82707796ffc6a53352aa81b1a8e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149080"/>
            <a:ext cx="3494237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131686"/>
            <a:ext cx="3096344" cy="232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208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0" kern="0" dirty="0">
                <a:ln>
                  <a:noFill/>
                </a:ln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Нормативно-правовые документы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Распоряжение №1 о проведении субботника на территории ТОС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Распоряжение №2 о проведении субботника на территории ТОС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Распоряжение №3 о проведении субботника на территории ТОС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Распоряжение №4 о проведении субботника на территории ТОС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Распоряжение №5 о проведении субботника на территории ТОС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2917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0" kern="0" dirty="0">
                <a:ln>
                  <a:noFill/>
                </a:ln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Номинация «Патриотическое воспитание и работа с молодежью»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40768"/>
            <a:ext cx="2354263" cy="2354263"/>
          </a:xfrm>
        </p:spPr>
      </p:pic>
      <p:pic>
        <p:nvPicPr>
          <p:cNvPr id="2055" name="Picture 7" descr="G:\Мои рисунки\фото 2014 0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3056"/>
            <a:ext cx="3541986" cy="265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83968" y="3645024"/>
            <a:ext cx="4499992" cy="276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</a:pPr>
            <a:endParaRPr lang="ru-RU" sz="14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Font typeface="Wingdings" pitchFamily="2" charset="2"/>
              <a:buChar char="ü"/>
            </a:pPr>
            <a:r>
              <a:rPr lang="ru-RU" sz="1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Сбор материалов о солдатах ВОВ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Font typeface="Wingdings" pitchFamily="2" charset="2"/>
              <a:buChar char="ü"/>
            </a:pPr>
            <a:r>
              <a:rPr lang="ru-RU" sz="1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Сбор материала о тружениках тыла, о знатных людях села – оформление стенда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Font typeface="Wingdings" pitchFamily="2" charset="2"/>
              <a:buChar char="ü"/>
            </a:pPr>
            <a:r>
              <a:rPr lang="ru-RU" sz="1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Лекция о преступности среди подростков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Font typeface="Wingdings" pitchFamily="2" charset="2"/>
              <a:buChar char="ü"/>
            </a:pPr>
            <a:r>
              <a:rPr lang="ru-RU" sz="1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Конкурс-выставка рисунков «Война глазами потомков»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Font typeface="Wingdings" pitchFamily="2" charset="2"/>
              <a:buChar char="ü"/>
            </a:pPr>
            <a:r>
              <a:rPr lang="ru-RU" sz="1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Беседа по профилактике наркомании и формирование здорового образа жизни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Font typeface="Wingdings" pitchFamily="2" charset="2"/>
              <a:buChar char="ü"/>
            </a:pPr>
            <a:r>
              <a:rPr lang="ru-RU" sz="1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Проведение субботника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Font typeface="Wingdings" pitchFamily="2" charset="2"/>
              <a:buChar char="ü"/>
            </a:pPr>
            <a:r>
              <a:rPr lang="ru-RU" sz="1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Митинг 9 мая</a:t>
            </a:r>
          </a:p>
        </p:txBody>
      </p:sp>
    </p:spTree>
    <p:extLst>
      <p:ext uri="{BB962C8B-B14F-4D97-AF65-F5344CB8AC3E}">
        <p14:creationId xmlns:p14="http://schemas.microsoft.com/office/powerpoint/2010/main" val="10404124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400" dirty="0" smtClean="0"/>
              <a:t>Молодёжь улуса активно участвует в разных спортивных соревнованиях.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91" y="1651707"/>
            <a:ext cx="2779776" cy="208483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632" y="1556792"/>
            <a:ext cx="3168352" cy="2376264"/>
          </a:xfrm>
        </p:spPr>
      </p:pic>
      <p:pic>
        <p:nvPicPr>
          <p:cNvPr id="3077" name="Picture 5" descr="G:\фото настя\147515116408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21088"/>
            <a:ext cx="3048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G:\фото настя\147514835892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221970"/>
            <a:ext cx="3048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491880" y="5157192"/>
            <a:ext cx="1605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День здоровья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51520" y="1453426"/>
            <a:ext cx="2000099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Наши футболисты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155505" y="1988840"/>
            <a:ext cx="206456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Наша команда </a:t>
            </a:r>
          </a:p>
          <a:p>
            <a:r>
              <a:rPr lang="ru-RU" sz="1400" dirty="0"/>
              <a:t>ф</a:t>
            </a:r>
            <a:r>
              <a:rPr lang="ru-RU" sz="1400" dirty="0" smtClean="0"/>
              <a:t>утболистов заняла 1 место </a:t>
            </a:r>
          </a:p>
          <a:p>
            <a:r>
              <a:rPr lang="ru-RU" sz="1400" dirty="0" smtClean="0"/>
              <a:t>По мини – футболу, на призы АО</a:t>
            </a:r>
          </a:p>
          <a:p>
            <a:r>
              <a:rPr lang="ru-RU" sz="1400" dirty="0" smtClean="0"/>
              <a:t>«РАЗРЕЗ ТУГНУЙСКИЙ»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7219594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dirty="0" smtClean="0"/>
              <a:t>В июле вместе с ИП « </a:t>
            </a:r>
            <a:r>
              <a:rPr lang="ru-RU" sz="1800" dirty="0" err="1" smtClean="0"/>
              <a:t>Гармажапов</a:t>
            </a:r>
            <a:r>
              <a:rPr lang="ru-RU" sz="1800" dirty="0" smtClean="0"/>
              <a:t> К.Г.» была организована туристическая поездка в </a:t>
            </a:r>
            <a:r>
              <a:rPr lang="ru-RU" sz="1800" dirty="0" err="1" smtClean="0"/>
              <a:t>Тунку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4" name="Picture 4" descr="G:\DCIM\Camera\20180720_2336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2498278" cy="2498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G:\DCIM\Camera\20180721_2012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429000"/>
            <a:ext cx="2880319" cy="2469106"/>
          </a:xfrm>
          <a:prstGeom prst="rect">
            <a:avLst/>
          </a:prstGeom>
          <a:noFill/>
          <a:scene3d>
            <a:camera prst="orthographicFront">
              <a:rot lat="0" lon="0" rev="162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G:\DCIM\Camera\20180722_1353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1803648"/>
            <a:ext cx="2520280" cy="252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DCIM\Camera\20180718_1618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36534"/>
            <a:ext cx="2366120" cy="2366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0867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000" kern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  <a:cs typeface="+mn-cs"/>
              </a:rPr>
              <a:t>ТОС </a:t>
            </a:r>
            <a:r>
              <a:rPr lang="ru-RU" sz="2000" kern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  <a:cs typeface="+mn-cs"/>
              </a:rPr>
              <a:t>«</a:t>
            </a:r>
            <a:r>
              <a:rPr lang="ru-RU" sz="2000" kern="0" dirty="0" err="1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  <a:cs typeface="+mn-cs"/>
              </a:rPr>
              <a:t>Хонхоло</a:t>
            </a:r>
            <a:r>
              <a:rPr lang="ru-RU" sz="2000" kern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  <a:cs typeface="+mn-cs"/>
              </a:rPr>
              <a:t>» </a:t>
            </a:r>
            <a:r>
              <a:rPr lang="ru-RU" sz="2000" kern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  <a:cs typeface="+mn-cs"/>
              </a:rPr>
              <a:t>проводит профилактические беседы среди молодежи с привлечением врачей, участкового уполномоченного полиции:</a:t>
            </a:r>
            <a:br>
              <a:rPr lang="ru-RU" sz="2000" kern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  <a:cs typeface="+mn-cs"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dirty="0"/>
              <a:t>Беседа по профилактике наркомании и формирование здорового образа жизни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dirty="0"/>
              <a:t>Беседа по правилам дорожного движения.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sz="2400" dirty="0"/>
              <a:t>Беседа  по профилактике алкоголизма.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G:\фото настя\14672028882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04864"/>
            <a:ext cx="3048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Admin\Рабочий стол\viber2\media\Viber Images\IMG-7dd1d7cc05a41e928d03ccd60d243d21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05064"/>
            <a:ext cx="2624313" cy="196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623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400" kern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  <a:cs typeface="+mn-cs"/>
              </a:rPr>
              <a:t>При ТОС </a:t>
            </a:r>
            <a:r>
              <a:rPr lang="ru-RU" sz="2400" kern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  <a:cs typeface="+mn-cs"/>
              </a:rPr>
              <a:t>«</a:t>
            </a:r>
            <a:r>
              <a:rPr lang="ru-RU" sz="2400" kern="0" dirty="0" err="1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  <a:cs typeface="+mn-cs"/>
              </a:rPr>
              <a:t>Хонхоло</a:t>
            </a:r>
            <a:r>
              <a:rPr lang="ru-RU" sz="2400" kern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  <a:cs typeface="+mn-cs"/>
              </a:rPr>
              <a:t>» были организованны</a:t>
            </a:r>
            <a:r>
              <a:rPr lang="ru-RU" sz="2400" kern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  <a:cs typeface="+mn-cs"/>
              </a:rPr>
              <a:t>:</a:t>
            </a:r>
            <a:br>
              <a:rPr lang="ru-RU" sz="2400" kern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fontAlgn="base">
              <a:lnSpc>
                <a:spcPct val="9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Клуб «ЗОЖ»</a:t>
            </a:r>
          </a:p>
          <a:p>
            <a:pPr marL="342900" lvl="0" indent="-342900" fontAlgn="base"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Секция «Футбол»</a:t>
            </a:r>
          </a:p>
          <a:p>
            <a:pPr marL="342900" lvl="0" indent="-342900" fontAlgn="base"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Секция «Лыжи»</a:t>
            </a:r>
          </a:p>
          <a:p>
            <a:pPr marL="342900" lvl="0" indent="-342900" fontAlgn="base"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Секция «Настольного тенниса»</a:t>
            </a:r>
          </a:p>
          <a:p>
            <a:pPr marL="342900" lvl="0" indent="-342900" fontAlgn="base"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2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Секция «Легкая атлетика</a:t>
            </a:r>
            <a:r>
              <a:rPr lang="ru-RU" sz="24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»</a:t>
            </a:r>
            <a:endParaRPr lang="ru-RU" sz="24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</a:endParaRPr>
          </a:p>
          <a:p>
            <a:pPr marL="0" lvl="0" indent="0" fontAlgn="base">
              <a:spcAft>
                <a:spcPct val="0"/>
              </a:spcAft>
              <a:buClr>
                <a:srgbClr val="FFFFFF"/>
              </a:buClr>
              <a:buSzTx/>
              <a:buNone/>
            </a:pPr>
            <a:endParaRPr lang="ru-RU" sz="24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6987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Свидетельство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 marL="265176" lvl="0" indent="-265176">
              <a:spcBef>
                <a:spcPts val="250"/>
              </a:spcBef>
              <a:buClr>
                <a:srgbClr val="F07F09"/>
              </a:buClr>
              <a:buSzPct val="80000"/>
              <a:buFont typeface="Wingdings 2"/>
              <a:buChar char=""/>
            </a:pPr>
            <a:r>
              <a:rPr lang="ru-RU" sz="2600" dirty="0">
                <a:solidFill>
                  <a:prstClr val="black"/>
                </a:solidFill>
                <a:latin typeface="Verdana"/>
              </a:rPr>
              <a:t>Дата регистрации 04 октября 2010 года</a:t>
            </a:r>
          </a:p>
          <a:p>
            <a:pPr marL="265176" lvl="0" indent="-265176">
              <a:spcBef>
                <a:spcPts val="250"/>
              </a:spcBef>
              <a:buClr>
                <a:srgbClr val="F07F09"/>
              </a:buClr>
              <a:buSzPct val="80000"/>
              <a:buFont typeface="Wingdings 2"/>
              <a:buChar char=""/>
            </a:pPr>
            <a:r>
              <a:rPr lang="ru-RU" sz="2600" dirty="0">
                <a:solidFill>
                  <a:prstClr val="black"/>
                </a:solidFill>
                <a:latin typeface="Verdana"/>
              </a:rPr>
              <a:t>Председатель ТОС «</a:t>
            </a:r>
            <a:r>
              <a:rPr lang="ru-RU" sz="2600" dirty="0" err="1">
                <a:solidFill>
                  <a:prstClr val="black"/>
                </a:solidFill>
                <a:latin typeface="Verdana"/>
              </a:rPr>
              <a:t>Хонхоло</a:t>
            </a:r>
            <a:r>
              <a:rPr lang="ru-RU" sz="2600" dirty="0">
                <a:solidFill>
                  <a:prstClr val="black"/>
                </a:solidFill>
                <a:latin typeface="Verdana"/>
              </a:rPr>
              <a:t>» – </a:t>
            </a:r>
            <a:r>
              <a:rPr lang="ru-RU" sz="2600" dirty="0" err="1">
                <a:solidFill>
                  <a:prstClr val="black"/>
                </a:solidFill>
                <a:latin typeface="Verdana"/>
              </a:rPr>
              <a:t>Лодоева</a:t>
            </a:r>
            <a:r>
              <a:rPr lang="ru-RU" sz="2600" dirty="0">
                <a:solidFill>
                  <a:prstClr val="black"/>
                </a:solidFill>
                <a:latin typeface="Verdana"/>
              </a:rPr>
              <a:t> Марина Владимировна</a:t>
            </a:r>
          </a:p>
          <a:p>
            <a:endParaRPr lang="ru-RU" dirty="0"/>
          </a:p>
        </p:txBody>
      </p:sp>
      <p:pic>
        <p:nvPicPr>
          <p:cNvPr id="5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196" y="1090252"/>
            <a:ext cx="4185458" cy="4218709"/>
          </a:xfrm>
        </p:spPr>
      </p:pic>
    </p:spTree>
    <p:extLst>
      <p:ext uri="{BB962C8B-B14F-4D97-AF65-F5344CB8AC3E}">
        <p14:creationId xmlns:p14="http://schemas.microsoft.com/office/powerpoint/2010/main" val="33797940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0" kern="0" dirty="0">
                <a:ln>
                  <a:noFill/>
                </a:ln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/>
              </a:rPr>
              <a:t>Номинация   </a:t>
            </a:r>
            <a:br>
              <a:rPr lang="ru-RU" sz="2400" b="0" kern="0" dirty="0">
                <a:ln>
                  <a:noFill/>
                </a:ln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/>
              </a:rPr>
            </a:br>
            <a:r>
              <a:rPr lang="ru-RU" sz="2400" b="0" kern="0" dirty="0">
                <a:ln>
                  <a:noFill/>
                </a:ln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/>
              </a:rPr>
              <a:t>«</a:t>
            </a:r>
            <a:r>
              <a:rPr lang="ru-RU" sz="2400" b="0" i="1" u="sng" kern="0" dirty="0">
                <a:ln>
                  <a:noFill/>
                </a:ln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/>
              </a:rPr>
              <a:t>Санитарное состояние и благоустройство территорий»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ctr" fontAlgn="base">
              <a:lnSpc>
                <a:spcPct val="80000"/>
              </a:lnSpc>
              <a:spcAft>
                <a:spcPct val="0"/>
              </a:spcAft>
              <a:buClr>
                <a:srgbClr val="99FF66"/>
              </a:buClr>
              <a:buSzTx/>
              <a:buNone/>
            </a:pPr>
            <a:r>
              <a:rPr lang="ru-RU" sz="2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Постоянно, в течение года, жители ТОС поддерживают порядок на своих дворах и прилегающих к подворьям территориях. Проводятся массовые субботники по уборке улицы, белятся стволы деревьев, опиливаются сухие ветви, скашивается трава и убирается бытовой мусор.</a:t>
            </a:r>
          </a:p>
          <a:p>
            <a:endParaRPr lang="ru-RU" dirty="0"/>
          </a:p>
        </p:txBody>
      </p:sp>
      <p:pic>
        <p:nvPicPr>
          <p:cNvPr id="6146" name="Picture 2" descr="C:\Documents and Settings\Admin\Рабочий стол\IMG-1821ac4a865a75bb88b2e68c48c07729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49080"/>
            <a:ext cx="2952328" cy="221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H:\Мои рисунки\покраска. новостройка\покраска. новостройка 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98041"/>
            <a:ext cx="3888432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0785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Лучшее содержание домовладений</a:t>
            </a:r>
            <a:endParaRPr lang="ru-RU" dirty="0"/>
          </a:p>
        </p:txBody>
      </p:sp>
      <p:pic>
        <p:nvPicPr>
          <p:cNvPr id="1026" name="Picture 2" descr="C:\Documents and Settings\Admin\Рабочий стол\Новая папка\IMG-d4754f7bdf852e00abae5d160ad0fee6-V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0" y="1772816"/>
            <a:ext cx="3682752" cy="276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\Рабочий стол\Новая папка\IMG-f2e404a7961fcc21d9284b556dafe9f0-V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873228"/>
            <a:ext cx="2508926" cy="334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Admin\Рабочий стол\Новая папка\IMG-f0b70b3525ec3e31458e9c00865936e2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996952"/>
            <a:ext cx="2736304" cy="364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5033797"/>
            <a:ext cx="2275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Двор </a:t>
            </a:r>
            <a:r>
              <a:rPr lang="ru-RU" dirty="0" err="1" smtClean="0"/>
              <a:t>Дамьянова</a:t>
            </a:r>
            <a:r>
              <a:rPr lang="ru-RU" dirty="0" smtClean="0"/>
              <a:t> Б.И.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51381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Наша « Новая» улица</a:t>
            </a:r>
            <a:endParaRPr lang="ru-RU" dirty="0"/>
          </a:p>
        </p:txBody>
      </p:sp>
      <p:pic>
        <p:nvPicPr>
          <p:cNvPr id="1026" name="Picture 2" descr="C:\Documents and Settings\Admin\Рабочий стол\Новая папка\IMG-a82b5244330f46b5d9350e624abd2ba7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398521" cy="251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\Рабочий стол\Новая папка\IMG-a530c4eee9b4bdddf8211a087f740fa7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28800"/>
            <a:ext cx="273630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Admin\Рабочий стол\Новая папка\IMG-acbe07b141e10a7458d958ecf39a89cd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51832"/>
            <a:ext cx="460851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51129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0" kern="0" dirty="0">
                <a:ln>
                  <a:noFill/>
                </a:ln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Ремонт и покраска </a:t>
            </a:r>
            <a:r>
              <a:rPr lang="ru-RU" sz="2800" b="0" kern="0" dirty="0" smtClean="0">
                <a:ln>
                  <a:noFill/>
                </a:ln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в ДОУ «Золотая рыбка»</a:t>
            </a:r>
            <a:endParaRPr lang="ru-RU" dirty="0"/>
          </a:p>
        </p:txBody>
      </p:sp>
      <p:pic>
        <p:nvPicPr>
          <p:cNvPr id="7170" name="Picture 2" descr="H:\фото 2017\20171031_1254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196752"/>
            <a:ext cx="1671458" cy="257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96752"/>
            <a:ext cx="1873082" cy="2563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733095"/>
            <a:ext cx="2386892" cy="295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83624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939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b="0" kern="0" dirty="0">
                <a:ln>
                  <a:noFill/>
                </a:ln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/>
              </a:rPr>
              <a:t>Номинация   «</a:t>
            </a:r>
            <a:r>
              <a:rPr lang="ru-RU" sz="2800" b="0" i="1" u="sng" kern="0" dirty="0">
                <a:ln>
                  <a:noFill/>
                </a:ln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/>
              </a:rPr>
              <a:t>Формирование здорового образа жизни и повышение качества жизни населения»</a:t>
            </a:r>
            <a:endParaRPr lang="ru-RU" dirty="0"/>
          </a:p>
        </p:txBody>
      </p:sp>
      <p:pic>
        <p:nvPicPr>
          <p:cNvPr id="8194" name="Picture 2" descr="H:\фото 2017\20170616_15295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4038600" cy="227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H:\фото 2017\20170616_1835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84784"/>
            <a:ext cx="4038600" cy="227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:\фото 2017\20170625_1738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37046"/>
            <a:ext cx="3447972" cy="1939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P102035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27638" y="4237046"/>
            <a:ext cx="2687768" cy="1784242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4164169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0" kern="0" dirty="0">
                <a:ln>
                  <a:noFill/>
                </a:ln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Проведенные мероприятия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342900" lvl="0" indent="-342900" algn="ctr" fontAlgn="base">
              <a:lnSpc>
                <a:spcPct val="80000"/>
              </a:lnSpc>
              <a:spcAft>
                <a:spcPct val="0"/>
              </a:spcAft>
              <a:buClr>
                <a:srgbClr val="99FF66"/>
              </a:buClr>
              <a:buSzTx/>
              <a:buNone/>
            </a:pPr>
            <a:r>
              <a:rPr lang="ru-RU" sz="1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По плану работы ТОС  были проведены следующие мероприятия, где молодежь и дети принимали  активное участие:</a:t>
            </a:r>
          </a:p>
          <a:p>
            <a:pPr marL="342900" lvl="0" indent="-342900" algn="ctr" fontAlgn="base">
              <a:lnSpc>
                <a:spcPct val="80000"/>
              </a:lnSpc>
              <a:spcAft>
                <a:spcPct val="0"/>
              </a:spcAft>
              <a:buClr>
                <a:srgbClr val="99FF66"/>
              </a:buClr>
              <a:buSzTx/>
              <a:buNone/>
            </a:pPr>
            <a:endParaRPr lang="ru-RU" sz="16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</a:endParaRP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17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Малые зимние олимпийские игры </a:t>
            </a:r>
            <a:r>
              <a:rPr lang="ru-RU" sz="17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школьников</a:t>
            </a:r>
            <a:endParaRPr lang="ru-RU" sz="17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</a:endParaRP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17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Футбол на призы администрации 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17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Вольная борьба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17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День здоровья  в </a:t>
            </a:r>
            <a:r>
              <a:rPr lang="ru-RU" sz="17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сентябре </a:t>
            </a:r>
            <a:r>
              <a:rPr lang="ru-RU" sz="17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месяце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17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День защиты детей  «Веселые старты»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17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Игры на празднике </a:t>
            </a:r>
            <a:r>
              <a:rPr lang="ru-RU" sz="1700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обоо</a:t>
            </a:r>
            <a:r>
              <a:rPr lang="ru-RU" sz="17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 </a:t>
            </a:r>
            <a:r>
              <a:rPr lang="ru-RU" sz="17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(спортивные состязания – футбол, легкая атлетика, волейбол, гири, стрельба из лука, конные скачки, перетягивание каната</a:t>
            </a:r>
            <a:r>
              <a:rPr lang="ru-RU" sz="17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)</a:t>
            </a:r>
            <a:endParaRPr lang="ru-RU" sz="17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</a:endParaRP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17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Лыжня </a:t>
            </a:r>
            <a:r>
              <a:rPr lang="ru-RU" sz="17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России</a:t>
            </a:r>
            <a:endParaRPr lang="ru-RU" sz="17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</a:endParaRPr>
          </a:p>
          <a:p>
            <a:endParaRPr lang="ru-RU" dirty="0"/>
          </a:p>
        </p:txBody>
      </p:sp>
      <p:pic>
        <p:nvPicPr>
          <p:cNvPr id="9219" name="Picture 3" descr="H:\фото 2017\20170616_1833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17032"/>
            <a:ext cx="4038600" cy="227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:\фото 2017\20170929_1157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196752"/>
            <a:ext cx="3032690" cy="2274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6979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917292" y="1796020"/>
            <a:ext cx="2736304" cy="14904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 территории ТОС «</a:t>
            </a:r>
            <a:r>
              <a:rPr lang="ru-RU" dirty="0" err="1" smtClean="0"/>
              <a:t>Хонхоло</a:t>
            </a:r>
            <a:r>
              <a:rPr lang="ru-RU" dirty="0" smtClean="0"/>
              <a:t>» проживает: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043608" y="4293096"/>
            <a:ext cx="1490464" cy="1058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Многодетных семей 9 семей.</a:t>
            </a:r>
            <a:endParaRPr lang="ru-RU" sz="1400" dirty="0"/>
          </a:p>
        </p:txBody>
      </p:sp>
      <p:sp>
        <p:nvSpPr>
          <p:cNvPr id="7" name="Овал 6"/>
          <p:cNvSpPr/>
          <p:nvPr/>
        </p:nvSpPr>
        <p:spPr>
          <a:xfrm>
            <a:off x="3385344" y="4243288"/>
            <a:ext cx="1800200" cy="1058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Одиноких пенсионеров 3</a:t>
            </a:r>
            <a:endParaRPr lang="ru-RU" sz="1400" dirty="0"/>
          </a:p>
        </p:txBody>
      </p:sp>
      <p:sp>
        <p:nvSpPr>
          <p:cNvPr id="8" name="Овал 7"/>
          <p:cNvSpPr/>
          <p:nvPr/>
        </p:nvSpPr>
        <p:spPr>
          <a:xfrm>
            <a:off x="6187421" y="4056443"/>
            <a:ext cx="2066528" cy="12024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Инвалид 1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1979712" y="3140968"/>
            <a:ext cx="1224136" cy="11521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5" idx="4"/>
            <a:endCxn id="7" idx="0"/>
          </p:cNvCxnSpPr>
          <p:nvPr/>
        </p:nvCxnSpPr>
        <p:spPr>
          <a:xfrm>
            <a:off x="4285444" y="3286484"/>
            <a:ext cx="0" cy="9568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8" idx="0"/>
          </p:cNvCxnSpPr>
          <p:nvPr/>
        </p:nvCxnSpPr>
        <p:spPr>
          <a:xfrm>
            <a:off x="5436096" y="2996952"/>
            <a:ext cx="1784589" cy="10594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77410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240112"/>
            <a:ext cx="5382344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 dirty="0"/>
              <a:t>Содействие в выявлении детей, находящихся в социально - опасном положении – нет. 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endParaRPr lang="ru-RU" b="1" dirty="0"/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 dirty="0"/>
              <a:t>Содействие на поддерживание жизненного уровня малоимущим гражданам</a:t>
            </a:r>
            <a:r>
              <a:rPr lang="ru-RU" b="1" dirty="0" smtClean="0"/>
              <a:t>.</a:t>
            </a:r>
            <a:endParaRPr lang="ru-RU" b="1" i="1" dirty="0"/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ru-RU" b="1" dirty="0"/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 dirty="0"/>
              <a:t>Помощь в оказании временной занятости. </a:t>
            </a:r>
            <a:r>
              <a:rPr lang="ru-RU" b="1" i="1" dirty="0"/>
              <a:t>Трудоустроенных нет.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ru-RU" b="1" i="1" dirty="0"/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 dirty="0"/>
              <a:t>Помощь в постановке на учет в ЦЗН –нет.</a:t>
            </a:r>
            <a:endParaRPr lang="ru-RU" b="1" i="1" dirty="0"/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ru-RU" b="1" dirty="0"/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ru-RU" b="1" dirty="0"/>
              <a:t>Социально-досуговая помощь. </a:t>
            </a:r>
            <a:r>
              <a:rPr lang="ru-RU" b="1" i="1" dirty="0"/>
              <a:t>Помощь в проведении Дня пожилого человека, Дня Матери ( реклама праздника, пригласительные)</a:t>
            </a:r>
          </a:p>
        </p:txBody>
      </p:sp>
    </p:spTree>
    <p:extLst>
      <p:ext uri="{BB962C8B-B14F-4D97-AF65-F5344CB8AC3E}">
        <p14:creationId xmlns:p14="http://schemas.microsoft.com/office/powerpoint/2010/main" val="17625345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48640" lvl="0" indent="-411480">
              <a:spcBef>
                <a:spcPct val="20000"/>
              </a:spcBef>
            </a:pPr>
            <a:r>
              <a:rPr lang="ru-RU" sz="2000" b="0" kern="0" dirty="0">
                <a:ln>
                  <a:noFill/>
                </a:ln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/>
                <a:ea typeface="+mn-ea"/>
                <a:cs typeface="+mn-cs"/>
              </a:rPr>
              <a:t>Номинация   «</a:t>
            </a:r>
            <a:r>
              <a:rPr lang="ru-RU" sz="2000" b="0" i="1" u="sng" kern="0" dirty="0">
                <a:ln>
                  <a:noFill/>
                </a:ln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/>
                <a:ea typeface="+mn-ea"/>
                <a:cs typeface="+mn-cs"/>
              </a:rPr>
              <a:t>Организация общественного порядка, пожарной безопасности и профилактика правонарушений»</a:t>
            </a:r>
            <a:r>
              <a:rPr lang="ru-RU" sz="2000" b="0" dirty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+mn-ea"/>
                <a:cs typeface="+mn-cs"/>
              </a:rPr>
              <a:t/>
            </a:r>
            <a:br>
              <a:rPr lang="ru-RU" sz="2000" b="0" dirty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+mn-ea"/>
                <a:cs typeface="+mn-cs"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34290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1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На территории </a:t>
            </a:r>
            <a:r>
              <a:rPr lang="ru-RU" sz="16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ТОС </a:t>
            </a:r>
            <a:r>
              <a:rPr lang="ru-RU" sz="1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проводится дежурство на дискотеках совместно </a:t>
            </a:r>
            <a:r>
              <a:rPr lang="ru-RU" sz="16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со </a:t>
            </a:r>
            <a:r>
              <a:rPr lang="ru-RU" sz="1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школой, уполномоченным участковым в добровольную общественную дружину входят: </a:t>
            </a:r>
            <a:r>
              <a:rPr lang="ru-RU" sz="1600" b="1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Жамбалтаров</a:t>
            </a:r>
            <a:r>
              <a:rPr lang="ru-RU" sz="16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 </a:t>
            </a:r>
            <a:r>
              <a:rPr lang="ru-RU" sz="1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Б.Б., </a:t>
            </a:r>
            <a:r>
              <a:rPr lang="ru-RU" sz="1600" b="1" kern="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Сукнёв</a:t>
            </a:r>
            <a:r>
              <a:rPr lang="ru-RU" sz="1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 В.В., </a:t>
            </a:r>
            <a:r>
              <a:rPr lang="ru-RU" sz="1600" b="1" kern="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Аюшеев</a:t>
            </a:r>
            <a:r>
              <a:rPr lang="ru-RU" sz="1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 Д.У., </a:t>
            </a:r>
            <a:r>
              <a:rPr lang="ru-RU" sz="1600" b="1" kern="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Митыпов</a:t>
            </a:r>
            <a:r>
              <a:rPr lang="ru-RU" sz="1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 В. В.</a:t>
            </a:r>
            <a:endParaRPr lang="ru-RU" sz="1600" dirty="0"/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endParaRPr lang="ru-RU" sz="16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</a:endParaRP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1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Проводятся беседы по профилактике правонарушений среди молодежи и детей. Еженедельно проводится обход в семьях, где родители пьют. И стало очень заметно, пьющих семей стало меньше.</a:t>
            </a:r>
          </a:p>
          <a:p>
            <a:pPr marL="342900" lvl="0" indent="-342900" fontAlgn="base">
              <a:lnSpc>
                <a:spcPct val="80000"/>
              </a:lnSpc>
              <a:spcAft>
                <a:spcPct val="0"/>
              </a:spcAft>
              <a:buClr>
                <a:srgbClr val="FFFFFF"/>
              </a:buClr>
              <a:buSzTx/>
              <a:buFont typeface="Wingdings" pitchFamily="2" charset="2"/>
              <a:buChar char="ü"/>
            </a:pPr>
            <a:r>
              <a:rPr lang="ru-RU" sz="16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Ведется профилактика по пожарам, раздаются памятки, проводится инструктаж по противопожарной безопасности. В добровольную противопожарную дружину входят: Базаров А,А., </a:t>
            </a:r>
            <a:r>
              <a:rPr lang="ru-RU" sz="1600" b="1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Сукнёв</a:t>
            </a:r>
            <a:r>
              <a:rPr lang="ru-RU" sz="16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 В.В., </a:t>
            </a:r>
            <a:r>
              <a:rPr lang="ru-RU" sz="1600" b="1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Аюшеев</a:t>
            </a:r>
            <a:r>
              <a:rPr lang="ru-RU" sz="16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 Д.У., </a:t>
            </a:r>
            <a:endParaRPr lang="ru-RU" dirty="0"/>
          </a:p>
        </p:txBody>
      </p:sp>
      <p:pic>
        <p:nvPicPr>
          <p:cNvPr id="5" name="Picture 6" descr="сем1 0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84784"/>
            <a:ext cx="18002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сем1 0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05064"/>
            <a:ext cx="2362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5422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Установка противопожарного водохранилища</a:t>
            </a:r>
            <a:endParaRPr lang="ru-RU" dirty="0"/>
          </a:p>
        </p:txBody>
      </p:sp>
      <p:pic>
        <p:nvPicPr>
          <p:cNvPr id="1026" name="Picture 2" descr="C:\Documents and Settings\Admin\Рабочий стол\Новая папка\IMG-02623cfc8afa98505dda9ab231434883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60104"/>
            <a:ext cx="266429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460104"/>
            <a:ext cx="3024336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Documents and Settings\Admin\Рабочий стол\Новая папка\IMG-295fe17ed773d39321bde74a493bd1af-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453331"/>
            <a:ext cx="2626486" cy="3873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47864" y="6309320"/>
            <a:ext cx="4254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Противопожарная полоса вокруг деревни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1529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dirty="0"/>
              <a:t>В состав ТОС «</a:t>
            </a:r>
            <a:r>
              <a:rPr lang="ru-RU" dirty="0" err="1"/>
              <a:t>Хонхоло</a:t>
            </a:r>
            <a:r>
              <a:rPr lang="ru-RU" dirty="0"/>
              <a:t>» входит улица Цыдыпова  улус </a:t>
            </a:r>
            <a:r>
              <a:rPr lang="ru-RU" dirty="0" err="1"/>
              <a:t>аХонхолой</a:t>
            </a:r>
            <a:r>
              <a:rPr lang="ru-RU" dirty="0"/>
              <a:t>. Расстояние от </a:t>
            </a:r>
            <a:r>
              <a:rPr lang="ru-RU" dirty="0" err="1"/>
              <a:t>у.Хонхолой</a:t>
            </a:r>
            <a:r>
              <a:rPr lang="ru-RU" dirty="0"/>
              <a:t> до районного центра – 85 км, до </a:t>
            </a:r>
            <a:r>
              <a:rPr lang="ru-RU" dirty="0" err="1"/>
              <a:t>г.Улан</a:t>
            </a:r>
            <a:r>
              <a:rPr lang="ru-RU" dirty="0"/>
              <a:t>-Удэ – 192км.</a:t>
            </a:r>
          </a:p>
          <a:p>
            <a:r>
              <a:rPr lang="ru-RU" dirty="0"/>
              <a:t>Численность постоянного населения на 01.09.2018г.- </a:t>
            </a:r>
            <a:r>
              <a:rPr lang="ru-RU" dirty="0" smtClean="0"/>
              <a:t>45</a:t>
            </a:r>
            <a:r>
              <a:rPr lang="en-US" dirty="0" smtClean="0"/>
              <a:t>2</a:t>
            </a:r>
            <a:r>
              <a:rPr lang="ru-RU" dirty="0" smtClean="0"/>
              <a:t>чел</a:t>
            </a:r>
            <a:r>
              <a:rPr lang="ru-RU" dirty="0"/>
              <a:t>., из них – </a:t>
            </a:r>
            <a:r>
              <a:rPr lang="ru-RU" dirty="0" smtClean="0"/>
              <a:t>139 </a:t>
            </a:r>
            <a:r>
              <a:rPr lang="ru-RU" dirty="0"/>
              <a:t>детей,  </a:t>
            </a:r>
            <a:r>
              <a:rPr lang="ru-RU" dirty="0" smtClean="0"/>
              <a:t>69</a:t>
            </a:r>
            <a:r>
              <a:rPr lang="ru-RU" dirty="0" smtClean="0"/>
              <a:t> </a:t>
            </a:r>
            <a:r>
              <a:rPr lang="ru-RU" dirty="0"/>
              <a:t>пенсионеров, </a:t>
            </a:r>
            <a:r>
              <a:rPr lang="ru-RU" dirty="0" smtClean="0"/>
              <a:t>244-трудоспособное </a:t>
            </a:r>
            <a:r>
              <a:rPr lang="ru-RU" dirty="0"/>
              <a:t>население. Основная сфера занятости КФХ – 8 чел. </a:t>
            </a:r>
            <a:r>
              <a:rPr lang="ru-RU"/>
              <a:t>ЛПХ- </a:t>
            </a:r>
            <a:r>
              <a:rPr lang="ru-RU" smtClean="0"/>
              <a:t>170 </a:t>
            </a:r>
            <a:r>
              <a:rPr lang="ru-RU" dirty="0"/>
              <a:t>чел., в организациях – 31 чел.</a:t>
            </a:r>
          </a:p>
          <a:p>
            <a:r>
              <a:rPr lang="ru-RU" dirty="0"/>
              <a:t>На территории улуса находятся начальная школа, где обучаются   18 учеников , детский сад на 33 места, сельский клуб, библиотека,  24 детей обучаются в </a:t>
            </a:r>
            <a:r>
              <a:rPr lang="ru-RU" dirty="0" err="1"/>
              <a:t>Потанинской</a:t>
            </a:r>
            <a:r>
              <a:rPr lang="ru-RU" dirty="0"/>
              <a:t> средней школе, одна торговая точка магазины «Светлана»,  Пекарня ИП «Бадмаева С.Ц.»</a:t>
            </a:r>
          </a:p>
          <a:p>
            <a:endParaRPr lang="ru-RU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55976" y="188640"/>
            <a:ext cx="3670110" cy="2755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568410"/>
            <a:ext cx="3534107" cy="2339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71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sz="2700" dirty="0" smtClean="0"/>
              <a:t>Социальное партнёрство с администрацией местного самоуправления .</a:t>
            </a:r>
            <a:endParaRPr lang="ru-RU" sz="2700" dirty="0"/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Члены ТОС « </a:t>
            </a:r>
            <a:r>
              <a:rPr lang="ru-RU" dirty="0" err="1" smtClean="0"/>
              <a:t>Хонхоло</a:t>
            </a:r>
            <a:r>
              <a:rPr lang="ru-RU" dirty="0" smtClean="0"/>
              <a:t>» активно </a:t>
            </a:r>
            <a:r>
              <a:rPr lang="ru-RU" dirty="0" err="1" smtClean="0"/>
              <a:t>учавствовали</a:t>
            </a:r>
            <a:r>
              <a:rPr lang="ru-RU" dirty="0" smtClean="0"/>
              <a:t> в играх на празднике Сурхарбан-2018. Народным методом был построен тамбур в ДОУ «</a:t>
            </a:r>
            <a:r>
              <a:rPr lang="ru-RU" dirty="0"/>
              <a:t>З</a:t>
            </a:r>
            <a:r>
              <a:rPr lang="ru-RU" dirty="0" smtClean="0"/>
              <a:t>олотая рыбка»,</a:t>
            </a:r>
          </a:p>
          <a:p>
            <a:pPr marL="0" indent="0">
              <a:buNone/>
            </a:pPr>
            <a:r>
              <a:rPr lang="ru-RU" dirty="0" smtClean="0"/>
              <a:t>   и веранда в сельском клубе. Была установлена </a:t>
            </a:r>
            <a:r>
              <a:rPr lang="ru-RU" dirty="0" err="1" smtClean="0"/>
              <a:t>стелла</a:t>
            </a:r>
            <a:r>
              <a:rPr lang="ru-RU" dirty="0" smtClean="0"/>
              <a:t> при въезде.</a:t>
            </a:r>
          </a:p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843881"/>
            <a:ext cx="4038600" cy="4038600"/>
          </a:xfrm>
        </p:spPr>
      </p:pic>
    </p:spTree>
    <p:extLst>
      <p:ext uri="{BB962C8B-B14F-4D97-AF65-F5344CB8AC3E}">
        <p14:creationId xmlns:p14="http://schemas.microsoft.com/office/powerpoint/2010/main" val="4116868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solidFill>
                  <a:prstClr val="black"/>
                </a:solidFill>
                <a:ea typeface="+mn-ea"/>
                <a:cs typeface="+mn-cs"/>
              </a:rPr>
              <a:t>Народным методом был построен тамбур в ДОУ «Золотая рыбка»,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843881"/>
            <a:ext cx="4038600" cy="4038600"/>
          </a:xfrm>
        </p:spPr>
      </p:pic>
    </p:spTree>
    <p:extLst>
      <p:ext uri="{BB962C8B-B14F-4D97-AF65-F5344CB8AC3E}">
        <p14:creationId xmlns:p14="http://schemas.microsoft.com/office/powerpoint/2010/main" val="2396868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Была построена веранда в сельском клубе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843881"/>
            <a:ext cx="4038600" cy="4038600"/>
          </a:xfrm>
        </p:spPr>
      </p:pic>
    </p:spTree>
    <p:extLst>
      <p:ext uri="{BB962C8B-B14F-4D97-AF65-F5344CB8AC3E}">
        <p14:creationId xmlns:p14="http://schemas.microsoft.com/office/powerpoint/2010/main" val="1094333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  <a:ea typeface="+mn-ea"/>
                <a:cs typeface="+mn-cs"/>
              </a:rPr>
              <a:t>Была установлена </a:t>
            </a:r>
            <a:r>
              <a:rPr lang="ru-RU" sz="2800" dirty="0" err="1">
                <a:solidFill>
                  <a:prstClr val="black"/>
                </a:solidFill>
                <a:ea typeface="+mn-ea"/>
                <a:cs typeface="+mn-cs"/>
              </a:rPr>
              <a:t>стелла</a:t>
            </a:r>
            <a:r>
              <a:rPr lang="ru-RU" sz="2800" dirty="0">
                <a:solidFill>
                  <a:prstClr val="black"/>
                </a:solidFill>
                <a:ea typeface="+mn-ea"/>
                <a:cs typeface="+mn-cs"/>
              </a:rPr>
              <a:t> при въезде.</a:t>
            </a:r>
            <a:br>
              <a:rPr lang="ru-RU" sz="28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843881"/>
            <a:ext cx="4038600" cy="4038600"/>
          </a:xfrm>
        </p:spPr>
      </p:pic>
    </p:spTree>
    <p:extLst>
      <p:ext uri="{BB962C8B-B14F-4D97-AF65-F5344CB8AC3E}">
        <p14:creationId xmlns:p14="http://schemas.microsoft.com/office/powerpoint/2010/main" val="3317154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Количество договоров социального партнёрства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В 2018 году Заключены следующие договора социального партнёрства:</a:t>
            </a:r>
          </a:p>
          <a:p>
            <a:r>
              <a:rPr lang="ru-RU" sz="1600" dirty="0" smtClean="0"/>
              <a:t>С администрацией </a:t>
            </a:r>
            <a:r>
              <a:rPr lang="ru-RU" sz="1600" dirty="0" err="1" smtClean="0"/>
              <a:t>Хогхолойского</a:t>
            </a:r>
            <a:r>
              <a:rPr lang="ru-RU" sz="1600" dirty="0" smtClean="0"/>
              <a:t> сельского поселения</a:t>
            </a:r>
          </a:p>
          <a:p>
            <a:r>
              <a:rPr lang="ru-RU" sz="1600" dirty="0" smtClean="0"/>
              <a:t>С МБОУ </a:t>
            </a:r>
            <a:r>
              <a:rPr lang="ru-RU" sz="1600" dirty="0" err="1" smtClean="0"/>
              <a:t>Хонхолойской</a:t>
            </a:r>
            <a:r>
              <a:rPr lang="ru-RU" sz="1600" dirty="0" smtClean="0"/>
              <a:t> НОШ</a:t>
            </a:r>
          </a:p>
          <a:p>
            <a:r>
              <a:rPr lang="ru-RU" sz="1600" dirty="0" smtClean="0"/>
              <a:t>С МБДОУ «Золотая рыбка»</a:t>
            </a:r>
          </a:p>
          <a:p>
            <a:r>
              <a:rPr lang="ru-RU" sz="1600" dirty="0" smtClean="0"/>
              <a:t>С </a:t>
            </a:r>
            <a:r>
              <a:rPr lang="ru-RU" sz="1600" dirty="0" err="1" smtClean="0"/>
              <a:t>Хонолойским</a:t>
            </a:r>
            <a:r>
              <a:rPr lang="ru-RU" sz="1600" dirty="0" smtClean="0"/>
              <a:t> ФАП</a:t>
            </a:r>
          </a:p>
          <a:p>
            <a:r>
              <a:rPr lang="ru-RU" sz="1600" dirty="0" smtClean="0"/>
              <a:t>С МОУ </a:t>
            </a:r>
            <a:r>
              <a:rPr lang="ru-RU" sz="1600" dirty="0" err="1" smtClean="0"/>
              <a:t>Потанинская</a:t>
            </a:r>
            <a:r>
              <a:rPr lang="ru-RU" sz="1600" dirty="0" smtClean="0"/>
              <a:t> ПСОШ</a:t>
            </a:r>
          </a:p>
          <a:p>
            <a:r>
              <a:rPr lang="ru-RU" sz="1600" dirty="0" smtClean="0"/>
              <a:t>С И.П. «</a:t>
            </a:r>
            <a:r>
              <a:rPr lang="ru-RU" sz="1600" dirty="0" err="1" smtClean="0"/>
              <a:t>Гармажапов</a:t>
            </a:r>
            <a:r>
              <a:rPr lang="ru-RU" sz="1600" dirty="0" smtClean="0"/>
              <a:t> К.Г.»</a:t>
            </a:r>
          </a:p>
          <a:p>
            <a:r>
              <a:rPr lang="ru-RU" sz="1600" dirty="0" smtClean="0"/>
              <a:t>С И.П. «Бадмаева С.Ц.»</a:t>
            </a:r>
          </a:p>
          <a:p>
            <a:r>
              <a:rPr lang="ru-RU" sz="1600" dirty="0" smtClean="0"/>
              <a:t>С И.П. «</a:t>
            </a:r>
            <a:r>
              <a:rPr lang="ru-RU" sz="1600" dirty="0" err="1" smtClean="0"/>
              <a:t>Лодоев</a:t>
            </a:r>
            <a:r>
              <a:rPr lang="ru-RU" sz="1600" dirty="0" smtClean="0"/>
              <a:t> Ц. Ц.»</a:t>
            </a:r>
          </a:p>
          <a:p>
            <a:r>
              <a:rPr lang="ru-RU" sz="1600" dirty="0" smtClean="0"/>
              <a:t>Количество договоров 7.</a:t>
            </a:r>
            <a:endParaRPr lang="ru-RU" sz="1600" dirty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55576" y="115223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819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Праздники в нашей школе</a:t>
            </a:r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585" y="2350265"/>
            <a:ext cx="4035829" cy="3025833"/>
          </a:xfrm>
        </p:spPr>
      </p:pic>
    </p:spTree>
    <p:extLst>
      <p:ext uri="{BB962C8B-B14F-4D97-AF65-F5344CB8AC3E}">
        <p14:creationId xmlns:p14="http://schemas.microsoft.com/office/powerpoint/2010/main" val="18274559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</TotalTime>
  <Words>921</Words>
  <Application>Microsoft Office PowerPoint</Application>
  <PresentationFormat>Экран (4:3)</PresentationFormat>
  <Paragraphs>119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Апекс</vt:lpstr>
      <vt:lpstr>ТОС «Хонхоло»  МО-СП «Хонхолойское»  Бичурского района </vt:lpstr>
      <vt:lpstr>Свидетельство</vt:lpstr>
      <vt:lpstr>Презентация PowerPoint</vt:lpstr>
      <vt:lpstr>Социальное партнёрство с администрацией местного самоуправления .</vt:lpstr>
      <vt:lpstr>Народным методом был построен тамбур в ДОУ «Золотая рыбка»,</vt:lpstr>
      <vt:lpstr>Была построена веранда в сельском клубе</vt:lpstr>
      <vt:lpstr>Была установлена стелла при въезде. </vt:lpstr>
      <vt:lpstr>Количество договоров социального партнёрства</vt:lpstr>
      <vt:lpstr>Праздники в нашей школе</vt:lpstr>
      <vt:lpstr>Тосовцы принимали участие в организации праздника «Золотой осени» В ДОУ. Вместе с воспитателем организовали поход до Субарги ко дню защиты детей. </vt:lpstr>
      <vt:lpstr>Наши любимые праздники</vt:lpstr>
      <vt:lpstr>Мероприятия, проведенные по договорам социального партнерства</vt:lpstr>
      <vt:lpstr>Мероприятия, проведенные по договорам социального партнерства</vt:lpstr>
      <vt:lpstr>Нормативно-правовые документы</vt:lpstr>
      <vt:lpstr>Номинация «Патриотическое воспитание и работа с молодежью»</vt:lpstr>
      <vt:lpstr>Молодёжь улуса активно участвует в разных спортивных соревнованиях. </vt:lpstr>
      <vt:lpstr>В июле вместе с ИП « Гармажапов К.Г.» была организована туристическая поездка в Тунку.</vt:lpstr>
      <vt:lpstr>ТОС «Хонхоло» проводит профилактические беседы среди молодежи с привлечением врачей, участкового уполномоченного полиции: </vt:lpstr>
      <vt:lpstr>При ТОС «Хонхоло» были организованны: </vt:lpstr>
      <vt:lpstr>Номинация    «Санитарное состояние и благоустройство территорий»</vt:lpstr>
      <vt:lpstr>Лучшее содержание домовладений</vt:lpstr>
      <vt:lpstr>Наша « Новая» улица</vt:lpstr>
      <vt:lpstr>Ремонт и покраска  в ДОУ «Золотая рыбка»</vt:lpstr>
      <vt:lpstr>Номинация   «Формирование здорового образа жизни и повышение качества жизни населения»</vt:lpstr>
      <vt:lpstr>Проведенные мероприятия</vt:lpstr>
      <vt:lpstr>Презентация PowerPoint</vt:lpstr>
      <vt:lpstr>Презентация PowerPoint</vt:lpstr>
      <vt:lpstr>Номинация   «Организация общественного порядка, пожарной безопасности и профилактика правонарушений» </vt:lpstr>
      <vt:lpstr>Установка противопожарного водохранилища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ТОС «Хонхоло»  МО-СП «Хонхолойское»  Бичурского района </dc:title>
  <cp:lastModifiedBy>Админ</cp:lastModifiedBy>
  <cp:revision>8</cp:revision>
  <dcterms:modified xsi:type="dcterms:W3CDTF">2018-09-27T03:59:57Z</dcterms:modified>
</cp:coreProperties>
</file>